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1" r:id="rId2"/>
    <p:sldId id="380" r:id="rId3"/>
    <p:sldId id="374" r:id="rId4"/>
    <p:sldId id="387" r:id="rId5"/>
    <p:sldId id="381" r:id="rId6"/>
    <p:sldId id="382" r:id="rId7"/>
    <p:sldId id="383" r:id="rId8"/>
    <p:sldId id="384" r:id="rId9"/>
    <p:sldId id="271" r:id="rId10"/>
    <p:sldId id="272" r:id="rId11"/>
    <p:sldId id="385"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54348" autoAdjust="0"/>
  </p:normalViewPr>
  <p:slideViewPr>
    <p:cSldViewPr snapToGrid="0">
      <p:cViewPr varScale="1">
        <p:scale>
          <a:sx n="43" d="100"/>
          <a:sy n="43" d="100"/>
        </p:scale>
        <p:origin x="31" y="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0C408-7A68-449E-9D54-4B2265344ADD}"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FF3F3-21FA-4245-AD87-7D4227EB813C}" type="slidenum">
              <a:rPr lang="en-US" smtClean="0"/>
              <a:t>‹#›</a:t>
            </a:fld>
            <a:endParaRPr lang="en-US"/>
          </a:p>
        </p:txBody>
      </p:sp>
    </p:spTree>
    <p:extLst>
      <p:ext uri="{BB962C8B-B14F-4D97-AF65-F5344CB8AC3E}">
        <p14:creationId xmlns:p14="http://schemas.microsoft.com/office/powerpoint/2010/main" val="224426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Distinguished Delegates, Chair and Secretariat:</a:t>
            </a: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TCTB is an acronym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“Three Country - Trusted Broker”, which describes its simple purpose in a few words – to act as a “mediator” to facilitate cooperation among the handful of governments who own the most dangerous debris in space, or Massive Derelicts. We believe using a private, neutral, transparent, non-profit, international non-governmental organization is the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only practical way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overcome the legal, political and economic hurdles that have prevented remediation of these objects,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before the next collision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0D86F519-F5A9-498B-A919-B05F8F660134}" type="slidenum">
              <a:rPr lang="en-US" smtClean="0"/>
              <a:t>1</a:t>
            </a:fld>
            <a:endParaRPr lang="en-US" dirty="0"/>
          </a:p>
        </p:txBody>
      </p:sp>
    </p:spTree>
    <p:extLst>
      <p:ext uri="{BB962C8B-B14F-4D97-AF65-F5344CB8AC3E}">
        <p14:creationId xmlns:p14="http://schemas.microsoft.com/office/powerpoint/2010/main" val="73501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partners, Valentin Uvarov in the Russian Federation and Guoyu Wang in China, are committed to facilitating cooperation among stakeholder governments.  We collectively possess broad experience in international and space law, procurement law and planning, international mediation, management systems, government structures, and public-private collaboration. These are exactly the right skills to help governments build a cooperative framework to remediate Massive Derelicts before they begin to collide.</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10</a:t>
            </a:fld>
            <a:endParaRPr lang="en-US"/>
          </a:p>
        </p:txBody>
      </p:sp>
    </p:spTree>
    <p:extLst>
      <p:ext uri="{BB962C8B-B14F-4D97-AF65-F5344CB8AC3E}">
        <p14:creationId xmlns:p14="http://schemas.microsoft.com/office/powerpoint/2010/main" val="29766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Although we are confident that TCTB is the lowest cost, most expeditious path to remediation of Massive Derelicts, it’s important to make clear what we are not.  Engaging in our “mediation” process is not an obligation to remediate, but working through our thorough planning process would help inform each delegation of possible hurdles to cooperation and how to overcome them, it could highlight possible differences in approaches, and it could provide insight into how any differences might be reconciled.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also important to note that TCTB’s process does not substitute for diplomacy or political decision-making – our process fully respects and incorporates the checks and balances all governments employ. We recognize there is no shortcut for national commitment regardless of the streamlined nature of our planning process. Finally, we acknowledge that TCTB is not a solution for all debris in space – but let’s take care of the most dangerous, before tackling the rest. TCTB is only a tool, nothing more, that governments can use to facilitate cooperation. </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11</a:t>
            </a:fld>
            <a:endParaRPr lang="en-US"/>
          </a:p>
        </p:txBody>
      </p:sp>
    </p:spTree>
    <p:extLst>
      <p:ext uri="{BB962C8B-B14F-4D97-AF65-F5344CB8AC3E}">
        <p14:creationId xmlns:p14="http://schemas.microsoft.com/office/powerpoint/2010/main" val="321315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Regardless of the path the world’s governments choose to address the threat we face from orbital debris, Valentin, Guoyu and I are very grateful for the opportunity to present our proposed solution to you.  We invite your questions, and we stand ready to assist you. Thank you for your attention.</a:t>
            </a:r>
            <a:endParaRPr lang="en-US" dirty="0"/>
          </a:p>
        </p:txBody>
      </p:sp>
      <p:sp>
        <p:nvSpPr>
          <p:cNvPr id="4" name="Slide Number Placeholder 3"/>
          <p:cNvSpPr>
            <a:spLocks noGrp="1"/>
          </p:cNvSpPr>
          <p:nvPr>
            <p:ph type="sldNum" sz="quarter" idx="5"/>
          </p:nvPr>
        </p:nvSpPr>
        <p:spPr/>
        <p:txBody>
          <a:bodyPr/>
          <a:lstStyle/>
          <a:p>
            <a:fld id="{C2CB722F-F30A-4403-B204-51C2CC48F4B1}" type="slidenum">
              <a:rPr lang="en-US" smtClean="0"/>
              <a:t>12</a:t>
            </a:fld>
            <a:endParaRPr lang="en-US"/>
          </a:p>
        </p:txBody>
      </p:sp>
    </p:spTree>
    <p:extLst>
      <p:ext uri="{BB962C8B-B14F-4D97-AF65-F5344CB8AC3E}">
        <p14:creationId xmlns:p14="http://schemas.microsoft.com/office/powerpoint/2010/main" val="8967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all the debris in space, the most dangerous are a few thousand very large, un-maneuverable objects travelling at very high speeds in clustered orbits between 750 and 1500 km in altitude.  These Massive Derelicts are owned mostly by the Russian Federation, the United States of America and China, listed in the order in which they first went to space, along with a few owned by France, Japan, India and the European Space Agency.  Forecast collisions involving these objects will increase the likelihood of even more collisions, and will increase the cost and risk of space for everyone, for any purpose.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effectively and efficiently reduce that risk, Russia, China and the US must find a way to work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2</a:t>
            </a:fld>
            <a:endParaRPr lang="en-US"/>
          </a:p>
        </p:txBody>
      </p:sp>
    </p:spTree>
    <p:extLst>
      <p:ext uri="{BB962C8B-B14F-4D97-AF65-F5344CB8AC3E}">
        <p14:creationId xmlns:p14="http://schemas.microsoft.com/office/powerpoint/2010/main" val="158257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each government were limited to remediating its own objects, using its own technology, all of them would have to act simultaneously to meaningfully reduce overall risk.  We all know that is highly unlikely; and it would be very inefficient in terms of reducing the most risk for the least cost; and it might be provocative since most remediation technology across the world carries national security implications when used by governments. It’s also important to understand that any fault-based remediation formula where each government is expected to clean up its own legacy debris will not work –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cooperation must instead focus on the future each government sees for itself in space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future that will be enabled by reducing risk. We must find a way to cooperate.</a:t>
            </a:r>
          </a:p>
        </p:txBody>
      </p:sp>
      <p:sp>
        <p:nvSpPr>
          <p:cNvPr id="4" name="Slide Number Placeholder 3"/>
          <p:cNvSpPr>
            <a:spLocks noGrp="1"/>
          </p:cNvSpPr>
          <p:nvPr>
            <p:ph type="sldNum" sz="quarter" idx="5"/>
          </p:nvPr>
        </p:nvSpPr>
        <p:spPr/>
        <p:txBody>
          <a:bodyPr/>
          <a:lstStyle/>
          <a:p>
            <a:fld id="{0F5FF3F3-21FA-4245-AD87-7D4227EB813C}" type="slidenum">
              <a:rPr lang="en-US" smtClean="0"/>
              <a:t>3</a:t>
            </a:fld>
            <a:endParaRPr lang="en-US"/>
          </a:p>
        </p:txBody>
      </p:sp>
    </p:spTree>
    <p:extLst>
      <p:ext uri="{BB962C8B-B14F-4D97-AF65-F5344CB8AC3E}">
        <p14:creationId xmlns:p14="http://schemas.microsoft.com/office/powerpoint/2010/main" val="239426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 any plan to cooperate, the means of cooperation must be agreed upon. Several elements must be discussed regarding how to tackle Massive Derelicts, including a structure for cooperation and principles of cooperation.  This will take several years of planning, so it’s important to start now. </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4</a:t>
            </a:fld>
            <a:endParaRPr lang="en-US"/>
          </a:p>
        </p:txBody>
      </p:sp>
    </p:spTree>
    <p:extLst>
      <p:ext uri="{BB962C8B-B14F-4D97-AF65-F5344CB8AC3E}">
        <p14:creationId xmlns:p14="http://schemas.microsoft.com/office/powerpoint/2010/main" val="248537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deciding on a </a:t>
            </a:r>
            <a:r>
              <a:rPr lang="en-US" sz="1200" u="sng" kern="100" dirty="0">
                <a:effectLst/>
                <a:latin typeface="Calibri" panose="020F0502020204030204" pitchFamily="34" charset="0"/>
                <a:ea typeface="Calibri" panose="020F0502020204030204" pitchFamily="34" charset="0"/>
                <a:cs typeface="Times New Roman" panose="02020603050405020304" pitchFamily="18" charset="0"/>
              </a:rPr>
              <a:t>structure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for cooperation, there are a number of purely public and public-private alternatives to consider. When you think about the legal, political and economic hurdles to cooperative remediation of Massive Derelicts, acting through an NGO has the best chance of success in time to prevent imminent collisions.  Only a politically neutral cooperative approach can overcome domestic preferences, national security imperatives, and the economic constraints that will threaten success. </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5</a:t>
            </a:fld>
            <a:endParaRPr lang="en-US"/>
          </a:p>
        </p:txBody>
      </p:sp>
    </p:spTree>
    <p:extLst>
      <p:ext uri="{BB962C8B-B14F-4D97-AF65-F5344CB8AC3E}">
        <p14:creationId xmlns:p14="http://schemas.microsoft.com/office/powerpoint/2010/main" val="416559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Agreeing on shared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principles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also important, for example, how to share cost, risk and information during actual missions.  We’ve thought about what those principles might look like, and we’ve written a paper about it which includes draft clauses, simply as a starting point for discussions. The paper and the principles are on our website.</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6</a:t>
            </a:fld>
            <a:endParaRPr lang="en-US"/>
          </a:p>
        </p:txBody>
      </p:sp>
    </p:spTree>
    <p:extLst>
      <p:ext uri="{BB962C8B-B14F-4D97-AF65-F5344CB8AC3E}">
        <p14:creationId xmlns:p14="http://schemas.microsoft.com/office/powerpoint/2010/main" val="167711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reason why streamlining is important is because of the great length of time it will take to prepare for actual remediation missions.  Identifying a structure for cooperation and shared principles are just two pieces of the puzzle.  Selecting objects for remediation and in what order, and then developing a fair process to pick the best remediation technology from across the world, will literally take several years. If we want to act before the next forecast collision, and we understand the need to cooperate, we need to start planning together now. By the way, there are some really cool ways to engage stakeholder governments in the remediation process, that we discuss on our website.</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7</a:t>
            </a:fld>
            <a:endParaRPr lang="en-US"/>
          </a:p>
        </p:txBody>
      </p:sp>
    </p:spTree>
    <p:extLst>
      <p:ext uri="{BB962C8B-B14F-4D97-AF65-F5344CB8AC3E}">
        <p14:creationId xmlns:p14="http://schemas.microsoft.com/office/powerpoint/2010/main" val="324381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ultimate goal of planning is to field a program that will actually work to efficiently and effectively reduce overall risk in space in time to make a difference.  We believe that cooperation through an international NGO is the best way to do that, as we’ve demonstrated in several papers and presentations in the space community over the last few years, which you can find on our website.  This is why TCTB stands before you now, to offer our assistance. </a:t>
            </a:r>
            <a:endParaRPr lang="en-US" dirty="0"/>
          </a:p>
        </p:txBody>
      </p:sp>
      <p:sp>
        <p:nvSpPr>
          <p:cNvPr id="4" name="Slide Number Placeholder 3"/>
          <p:cNvSpPr>
            <a:spLocks noGrp="1"/>
          </p:cNvSpPr>
          <p:nvPr>
            <p:ph type="sldNum" sz="quarter" idx="5"/>
          </p:nvPr>
        </p:nvSpPr>
        <p:spPr/>
        <p:txBody>
          <a:bodyPr/>
          <a:lstStyle/>
          <a:p>
            <a:fld id="{0F5FF3F3-21FA-4245-AD87-7D4227EB813C}" type="slidenum">
              <a:rPr lang="en-US" smtClean="0"/>
              <a:t>8</a:t>
            </a:fld>
            <a:endParaRPr lang="en-US"/>
          </a:p>
        </p:txBody>
      </p:sp>
    </p:spTree>
    <p:extLst>
      <p:ext uri="{BB962C8B-B14F-4D97-AF65-F5344CB8AC3E}">
        <p14:creationId xmlns:p14="http://schemas.microsoft.com/office/powerpoint/2010/main" val="77204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Like the Red Cross, but much smaller by design,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TCTB is structured to be an overarching umbrella international Non-Governmental Organization (INGO) which will operate through domestic, non-profit subsidiary legal entities in each participating government jurisdiction, providing local accountability, transparency and regulatory oversight of its activities.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TCTB would act as a neutral “mediator” to facilitate cooperation among Russia, China and the US, first by facilitating cooperative planning for remediation missions, and then by managing those cooperative missions under one or more contracts with the UN or with each government.</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5FF3F3-21FA-4245-AD87-7D4227EB813C}" type="slidenum">
              <a:rPr lang="en-US" smtClean="0"/>
              <a:t>9</a:t>
            </a:fld>
            <a:endParaRPr lang="en-US"/>
          </a:p>
        </p:txBody>
      </p:sp>
    </p:spTree>
    <p:extLst>
      <p:ext uri="{BB962C8B-B14F-4D97-AF65-F5344CB8AC3E}">
        <p14:creationId xmlns:p14="http://schemas.microsoft.com/office/powerpoint/2010/main" val="394032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105D-2267-8F11-7EA3-EDCD743833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1FE0B6-FECB-FE3B-13A4-32F306D7C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D26302-83A0-5D08-8773-A010F122D05A}"/>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0D58E09D-2EC8-37C0-B37F-6BE9966FB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0485D-C695-35D2-1F27-792FD6D7BB54}"/>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181297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CD61-D3A6-4069-6E70-C922EE8FBB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FFD3F0-9C7F-0275-5CF7-152E6C158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0DB97-8B36-61DC-6CEA-D1810EE665CE}"/>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53C3B6D9-F1E4-7556-BF6E-B6CE3CA75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674DD-65B3-47AB-2813-76152554C2AC}"/>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347258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6CB61-71E3-9C98-DF81-BC69636714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082181-E722-2034-D0A7-A915299C6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A1660-AED1-F033-32AD-CE20CA7657C0}"/>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CBD68A06-7A19-DA43-6868-7B62E44E1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0DC2C-EC14-31BC-5D98-47E1B4708D65}"/>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33280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3F9E-D330-12B1-79F4-DEE0F6510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5A995-D700-5F6A-320B-C028F71D1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E5EC0-3D52-06FA-3AAC-2E992E1CFB3D}"/>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E73DB7E9-8C12-43BF-0A97-C302D4AAE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02B75-602E-F7C4-3E8A-815BACE56137}"/>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59990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C7A9-DF0A-B952-CB4B-ED23612A7D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DC02F-32DD-0D51-4122-B312B12B6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6CBC65-0D7F-3B53-C985-88F5C42E6829}"/>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1DCDF767-22C6-C30D-CDFE-073CC7765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9EE0D-4BAE-DDB2-FAA4-AA5ECE4A6276}"/>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6736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2FE2-19F3-4309-B580-0CE503417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0C8B3-1EA2-AFC6-BF74-B3B9644F3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66FD46-9C7B-31D4-D5E1-67E587964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7D84E-8DAF-3626-62EB-1E3E7E999475}"/>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6" name="Footer Placeholder 5">
            <a:extLst>
              <a:ext uri="{FF2B5EF4-FFF2-40B4-BE49-F238E27FC236}">
                <a16:creationId xmlns:a16="http://schemas.microsoft.com/office/drawing/2014/main" id="{97FDBEE0-D696-149F-3966-A3D4E52E2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EE477-2AE0-BA72-12AC-A0B7EDBA4D3B}"/>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405143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C8ED-13E8-9506-733A-1906F67B4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9E20A8-7C13-5CA8-32CF-68D20AADD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21DB2-0A0D-2DE8-A192-99442D784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3DED1-AB6E-2D48-7A33-BB3B36B00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40B2D-E602-E15E-3A83-7F21FC037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74A54-0AE8-9DA5-4B80-6F290A98CFFD}"/>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8" name="Footer Placeholder 7">
            <a:extLst>
              <a:ext uri="{FF2B5EF4-FFF2-40B4-BE49-F238E27FC236}">
                <a16:creationId xmlns:a16="http://schemas.microsoft.com/office/drawing/2014/main" id="{DD0B535C-6C37-64E5-12F1-D8619C719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5821DE-EE47-315E-8AE0-3CBC5AEA1B42}"/>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216563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9E6E-2EC1-54FF-33F5-48448E88B3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0D2A4-84AA-7D4E-BB31-F885A28ABC74}"/>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4" name="Footer Placeholder 3">
            <a:extLst>
              <a:ext uri="{FF2B5EF4-FFF2-40B4-BE49-F238E27FC236}">
                <a16:creationId xmlns:a16="http://schemas.microsoft.com/office/drawing/2014/main" id="{C4F173B3-B7ED-8EB7-1882-3286A99DA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17FF-F2C4-0B3E-8531-B2DDDA08A779}"/>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398407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C84EF-6B54-EC3C-61DB-A7A79BF93CB8}"/>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3" name="Footer Placeholder 2">
            <a:extLst>
              <a:ext uri="{FF2B5EF4-FFF2-40B4-BE49-F238E27FC236}">
                <a16:creationId xmlns:a16="http://schemas.microsoft.com/office/drawing/2014/main" id="{30959A62-9D98-EAE1-5AA0-CA4F3B43D7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888061-692E-A979-BB29-66F8C183D5BC}"/>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241439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CF9B-7202-75EA-89BC-3775F6294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74AEA-82A0-4741-C779-0F5506396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CB766-E76C-8757-3313-5E6316C8A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0EC30-1F3C-FC95-BE70-24D08B3BEBE9}"/>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6" name="Footer Placeholder 5">
            <a:extLst>
              <a:ext uri="{FF2B5EF4-FFF2-40B4-BE49-F238E27FC236}">
                <a16:creationId xmlns:a16="http://schemas.microsoft.com/office/drawing/2014/main" id="{E9828369-9533-648F-018C-8FA510E56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67F41-13DB-E921-D70C-5A0BBE4EA0D8}"/>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284412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6D48-F0B9-2198-027C-301E60E49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736B3-7E3D-B759-7712-2B4CE49AE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787E3-FB3A-3B85-9908-ACBCDD7F9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61FCE-5D1B-9887-71A8-6BDAE353599B}"/>
              </a:ext>
            </a:extLst>
          </p:cNvPr>
          <p:cNvSpPr>
            <a:spLocks noGrp="1"/>
          </p:cNvSpPr>
          <p:nvPr>
            <p:ph type="dt" sz="half" idx="10"/>
          </p:nvPr>
        </p:nvSpPr>
        <p:spPr/>
        <p:txBody>
          <a:bodyPr/>
          <a:lstStyle/>
          <a:p>
            <a:fld id="{E81113E1-248E-454A-A313-908907D0E832}" type="datetimeFigureOut">
              <a:rPr lang="en-US" smtClean="0"/>
              <a:t>6/3/2023</a:t>
            </a:fld>
            <a:endParaRPr lang="en-US"/>
          </a:p>
        </p:txBody>
      </p:sp>
      <p:sp>
        <p:nvSpPr>
          <p:cNvPr id="6" name="Footer Placeholder 5">
            <a:extLst>
              <a:ext uri="{FF2B5EF4-FFF2-40B4-BE49-F238E27FC236}">
                <a16:creationId xmlns:a16="http://schemas.microsoft.com/office/drawing/2014/main" id="{9A120CAD-9CD8-9024-2415-1622FA639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5D90A-41E4-E3FE-C055-44F9DC9F5847}"/>
              </a:ext>
            </a:extLst>
          </p:cNvPr>
          <p:cNvSpPr>
            <a:spLocks noGrp="1"/>
          </p:cNvSpPr>
          <p:nvPr>
            <p:ph type="sldNum" sz="quarter" idx="12"/>
          </p:nvPr>
        </p:nvSpPr>
        <p:spPr/>
        <p:txBody>
          <a:bodyPr/>
          <a:lstStyle/>
          <a:p>
            <a:fld id="{3A0867B3-072D-499D-9502-726493BC6D68}" type="slidenum">
              <a:rPr lang="en-US" smtClean="0"/>
              <a:t>‹#›</a:t>
            </a:fld>
            <a:endParaRPr lang="en-US"/>
          </a:p>
        </p:txBody>
      </p:sp>
    </p:spTree>
    <p:extLst>
      <p:ext uri="{BB962C8B-B14F-4D97-AF65-F5344CB8AC3E}">
        <p14:creationId xmlns:p14="http://schemas.microsoft.com/office/powerpoint/2010/main" val="242361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B10EA0-19CC-63D0-1A3A-7EBE03DD2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F4309-CDA7-5E50-340C-DE53B2614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1D37B-B88F-1CD8-2CA1-908067914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113E1-248E-454A-A313-908907D0E832}" type="datetimeFigureOut">
              <a:rPr lang="en-US" smtClean="0"/>
              <a:t>6/3/2023</a:t>
            </a:fld>
            <a:endParaRPr lang="en-US"/>
          </a:p>
        </p:txBody>
      </p:sp>
      <p:sp>
        <p:nvSpPr>
          <p:cNvPr id="5" name="Footer Placeholder 4">
            <a:extLst>
              <a:ext uri="{FF2B5EF4-FFF2-40B4-BE49-F238E27FC236}">
                <a16:creationId xmlns:a16="http://schemas.microsoft.com/office/drawing/2014/main" id="{23308B0B-98CD-F485-3F9B-5FD8F8458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9FFB9C-5287-4540-DDF6-51A563EB3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867B3-072D-499D-9502-726493BC6D68}" type="slidenum">
              <a:rPr lang="en-US" smtClean="0"/>
              <a:t>‹#›</a:t>
            </a:fld>
            <a:endParaRPr lang="en-US"/>
          </a:p>
        </p:txBody>
      </p:sp>
    </p:spTree>
    <p:extLst>
      <p:ext uri="{BB962C8B-B14F-4D97-AF65-F5344CB8AC3E}">
        <p14:creationId xmlns:p14="http://schemas.microsoft.com/office/powerpoint/2010/main" val="4081730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cdickey@threecountrytrustedbroker.com"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wangguoyu1979@126.com" TargetMode="External"/><Relationship Id="rId4" Type="http://schemas.openxmlformats.org/officeDocument/2006/relationships/hyperlink" Target="mailto:uvarov.valent@yandex.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reecountrytrustedbroker.com/"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wangguoyu1979@126.com" TargetMode="External"/><Relationship Id="rId5" Type="http://schemas.openxmlformats.org/officeDocument/2006/relationships/hyperlink" Target="mailto:uvarov.valent@yandex.ru" TargetMode="External"/><Relationship Id="rId4" Type="http://schemas.openxmlformats.org/officeDocument/2006/relationships/hyperlink" Target="mailto:jcdickey@threecountrytrustedbrok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hreecountrytrustedbroker.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2147-2A6F-4429-BF98-1CF89D65BA21}"/>
              </a:ext>
            </a:extLst>
          </p:cNvPr>
          <p:cNvSpPr>
            <a:spLocks noGrp="1"/>
          </p:cNvSpPr>
          <p:nvPr>
            <p:ph type="ctrTitle"/>
          </p:nvPr>
        </p:nvSpPr>
        <p:spPr>
          <a:xfrm>
            <a:off x="1524001" y="620202"/>
            <a:ext cx="9027380" cy="2456953"/>
          </a:xfrm>
        </p:spPr>
        <p:txBody>
          <a:bodyPr>
            <a:normAutofit fontScale="90000"/>
          </a:bodyPr>
          <a:lstStyle/>
          <a:p>
            <a:r>
              <a:rPr lang="en-US" sz="3200" b="1" dirty="0"/>
              <a:t>United Nations Committee on the Peaceful Uses of Outer Space, 66</a:t>
            </a:r>
            <a:r>
              <a:rPr lang="en-US" sz="3200" b="1" baseline="30000" dirty="0"/>
              <a:t>th</a:t>
            </a:r>
            <a:r>
              <a:rPr lang="en-US" sz="3200" b="1" dirty="0"/>
              <a:t> Session, June 6, 2023</a:t>
            </a:r>
            <a:br>
              <a:rPr lang="en-US" sz="3200" b="1" dirty="0"/>
            </a:br>
            <a:br>
              <a:rPr lang="en-US" sz="3200" b="1" dirty="0"/>
            </a:br>
            <a:r>
              <a:rPr lang="en-US" sz="3200" b="1" dirty="0"/>
              <a:t>Technical Presentation</a:t>
            </a:r>
            <a:br>
              <a:rPr lang="en-US" sz="3200" b="1" dirty="0"/>
            </a:br>
            <a:r>
              <a:rPr lang="en-US" sz="3200" b="1" dirty="0"/>
              <a:t>“TCTB: Facilitating Cooperative Remediation of Massive Derelicts” </a:t>
            </a:r>
          </a:p>
        </p:txBody>
      </p:sp>
      <p:sp>
        <p:nvSpPr>
          <p:cNvPr id="3" name="Subtitle 2">
            <a:extLst>
              <a:ext uri="{FF2B5EF4-FFF2-40B4-BE49-F238E27FC236}">
                <a16:creationId xmlns:a16="http://schemas.microsoft.com/office/drawing/2014/main" id="{B79DEE25-F858-4D8B-9C6F-5D3C79031764}"/>
              </a:ext>
            </a:extLst>
          </p:cNvPr>
          <p:cNvSpPr>
            <a:spLocks noGrp="1"/>
          </p:cNvSpPr>
          <p:nvPr>
            <p:ph type="subTitle" idx="1"/>
          </p:nvPr>
        </p:nvSpPr>
        <p:spPr>
          <a:xfrm>
            <a:off x="1524000" y="5192202"/>
            <a:ext cx="9130748" cy="1451804"/>
          </a:xfrm>
        </p:spPr>
        <p:txBody>
          <a:bodyPr>
            <a:normAutofit fontScale="77500" lnSpcReduction="20000"/>
          </a:bodyPr>
          <a:lstStyle/>
          <a:p>
            <a:endParaRPr lang="en-US" dirty="0"/>
          </a:p>
          <a:p>
            <a:r>
              <a:rPr lang="en-US" sz="3000" b="1" dirty="0">
                <a:latin typeface="+mj-lt"/>
              </a:rPr>
              <a:t>Chuck Dickey (United States of America)</a:t>
            </a:r>
          </a:p>
          <a:p>
            <a:r>
              <a:rPr lang="en-US" sz="3000" b="1" dirty="0">
                <a:latin typeface="+mj-lt"/>
              </a:rPr>
              <a:t>Valentin Uvarov (Russian Federation)</a:t>
            </a:r>
          </a:p>
          <a:p>
            <a:r>
              <a:rPr lang="en-US" sz="3000" b="1" dirty="0">
                <a:latin typeface="+mj-lt"/>
              </a:rPr>
              <a:t>Guoyu Wang (China)</a:t>
            </a:r>
          </a:p>
        </p:txBody>
      </p:sp>
      <p:pic>
        <p:nvPicPr>
          <p:cNvPr id="8" name="Picture 7">
            <a:extLst>
              <a:ext uri="{FF2B5EF4-FFF2-40B4-BE49-F238E27FC236}">
                <a16:creationId xmlns:a16="http://schemas.microsoft.com/office/drawing/2014/main" id="{C25C49C4-342C-A833-8323-D289EF8F7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869" y="3586673"/>
            <a:ext cx="1812261" cy="1812265"/>
          </a:xfrm>
          <a:prstGeom prst="rect">
            <a:avLst/>
          </a:prstGeom>
        </p:spPr>
      </p:pic>
    </p:spTree>
    <p:extLst>
      <p:ext uri="{BB962C8B-B14F-4D97-AF65-F5344CB8AC3E}">
        <p14:creationId xmlns:p14="http://schemas.microsoft.com/office/powerpoint/2010/main" val="2051493768"/>
      </p:ext>
    </p:extLst>
  </p:cSld>
  <p:clrMapOvr>
    <a:masterClrMapping/>
  </p:clrMapOvr>
  <mc:AlternateContent xmlns:mc="http://schemas.openxmlformats.org/markup-compatibility/2006" xmlns:p14="http://schemas.microsoft.com/office/powerpoint/2010/main">
    <mc:Choice Requires="p14">
      <p:transition spd="slow" p14:dur="2000" advTm="12100"/>
    </mc:Choice>
    <mc:Fallback xmlns="">
      <p:transition spd="slow" advTm="12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368EE-F3BA-4F7E-1435-F7D2FBF83035}"/>
              </a:ext>
            </a:extLst>
          </p:cNvPr>
          <p:cNvSpPr>
            <a:spLocks noChangeArrowheads="1"/>
          </p:cNvSpPr>
          <p:nvPr/>
        </p:nvSpPr>
        <p:spPr bwMode="auto">
          <a:xfrm>
            <a:off x="3423920" y="4689534"/>
            <a:ext cx="6756400" cy="440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317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hlinkClick r:id="rId3"/>
              </a:rPr>
              <a:t>jcdickey@threecountrytrustedbroker.com</a:t>
            </a:r>
            <a:endParaRPr kumimoji="0" lang="en-US" altLang="en-US" sz="2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Open Sans" panose="020B0606030504020204" pitchFamily="34" charset="0"/>
                <a:cs typeface="Open Sans" panose="020B0606030504020204" pitchFamily="34" charset="0"/>
                <a:hlinkClick r:id="rId4"/>
              </a:rPr>
              <a:t>uvarov.valent@yandex.ru</a:t>
            </a:r>
            <a:endParaRPr lang="en-US" altLang="en-US" sz="2200" dirty="0">
              <a:solidFill>
                <a:srgbClr val="333333"/>
              </a:solidFill>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200" dirty="0">
                <a:solidFill>
                  <a:srgbClr val="333333"/>
                </a:solidFill>
                <a:latin typeface="Open Sans" panose="020B0606030504020204" pitchFamily="34" charset="0"/>
                <a:cs typeface="Open Sans" panose="020B0606030504020204" pitchFamily="34" charset="0"/>
                <a:hlinkClick r:id="rId5"/>
              </a:rPr>
              <a:t>wangguoyu1979@126.com</a:t>
            </a:r>
            <a:endParaRPr lang="en-US" altLang="en-US" sz="2200" dirty="0">
              <a:solidFill>
                <a:srgbClr val="333333"/>
              </a:solidFill>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solidFill>
                <a:srgbClr val="333333"/>
              </a:solidFill>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333333"/>
              </a:solidFill>
              <a:effectLst/>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62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bout Photos">
            <a:extLst>
              <a:ext uri="{FF2B5EF4-FFF2-40B4-BE49-F238E27FC236}">
                <a16:creationId xmlns:a16="http://schemas.microsoft.com/office/drawing/2014/main" id="{4D06B424-D9D5-39F7-9B43-CF59D2AC4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120" y="731520"/>
            <a:ext cx="793496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DD247EF-B2A2-7810-42A2-6F6DAADF9E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319025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DD8-6BFE-1CFC-D0B1-79CE0804F1C3}"/>
              </a:ext>
            </a:extLst>
          </p:cNvPr>
          <p:cNvSpPr>
            <a:spLocks noGrp="1"/>
          </p:cNvSpPr>
          <p:nvPr>
            <p:ph type="title"/>
          </p:nvPr>
        </p:nvSpPr>
        <p:spPr/>
        <p:txBody>
          <a:bodyPr/>
          <a:lstStyle/>
          <a:p>
            <a:r>
              <a:rPr lang="en-US" dirty="0"/>
              <a:t>TCTB Advantages and Limitations</a:t>
            </a:r>
          </a:p>
        </p:txBody>
      </p:sp>
      <p:sp>
        <p:nvSpPr>
          <p:cNvPr id="3" name="Content Placeholder 2">
            <a:extLst>
              <a:ext uri="{FF2B5EF4-FFF2-40B4-BE49-F238E27FC236}">
                <a16:creationId xmlns:a16="http://schemas.microsoft.com/office/drawing/2014/main" id="{14876F75-77AE-F2C8-8785-F703B67AE49C}"/>
              </a:ext>
            </a:extLst>
          </p:cNvPr>
          <p:cNvSpPr>
            <a:spLocks noGrp="1"/>
          </p:cNvSpPr>
          <p:nvPr>
            <p:ph idx="1"/>
          </p:nvPr>
        </p:nvSpPr>
        <p:spPr/>
        <p:txBody>
          <a:bodyPr>
            <a:normAutofit lnSpcReduction="10000"/>
          </a:bodyPr>
          <a:lstStyle/>
          <a:p>
            <a:r>
              <a:rPr lang="en-US" dirty="0"/>
              <a:t>TCTB </a:t>
            </a:r>
            <a:r>
              <a:rPr lang="en-US" b="1" dirty="0"/>
              <a:t>Is</a:t>
            </a:r>
            <a:r>
              <a:rPr lang="en-US" dirty="0"/>
              <a:t>:</a:t>
            </a:r>
          </a:p>
          <a:p>
            <a:pPr lvl="1"/>
            <a:r>
              <a:rPr lang="en-US" dirty="0"/>
              <a:t>The lowest cost alternative </a:t>
            </a:r>
          </a:p>
          <a:p>
            <a:pPr lvl="1"/>
            <a:r>
              <a:rPr lang="en-US" dirty="0"/>
              <a:t>Neutral and transparent</a:t>
            </a:r>
          </a:p>
          <a:p>
            <a:pPr lvl="1"/>
            <a:r>
              <a:rPr lang="en-US" dirty="0"/>
              <a:t>Fully compliant with existing local and international law</a:t>
            </a:r>
          </a:p>
          <a:p>
            <a:pPr lvl="1"/>
            <a:r>
              <a:rPr lang="en-US" dirty="0"/>
              <a:t>Overcomes all legal, political and economic hurdles</a:t>
            </a:r>
          </a:p>
          <a:p>
            <a:pPr lvl="1"/>
            <a:r>
              <a:rPr lang="en-US" dirty="0"/>
              <a:t>Ready to begin planning now!</a:t>
            </a:r>
          </a:p>
          <a:p>
            <a:r>
              <a:rPr lang="en-US" dirty="0"/>
              <a:t>TCTB </a:t>
            </a:r>
            <a:r>
              <a:rPr lang="en-US" b="1" dirty="0"/>
              <a:t>Is Not</a:t>
            </a:r>
            <a:r>
              <a:rPr lang="en-US" dirty="0"/>
              <a:t>:</a:t>
            </a:r>
          </a:p>
          <a:p>
            <a:pPr lvl="1"/>
            <a:r>
              <a:rPr lang="en-US" dirty="0"/>
              <a:t>An obligation to remediate</a:t>
            </a:r>
          </a:p>
          <a:p>
            <a:pPr lvl="1"/>
            <a:r>
              <a:rPr lang="en-US" dirty="0"/>
              <a:t>A substitute for diplomacy, or political decision-making</a:t>
            </a:r>
          </a:p>
          <a:p>
            <a:pPr lvl="1"/>
            <a:r>
              <a:rPr lang="en-US" dirty="0"/>
              <a:t>A solution for all types of debris – TCTB’s Proposal is limited to Massive Derelicts</a:t>
            </a:r>
          </a:p>
        </p:txBody>
      </p:sp>
      <p:pic>
        <p:nvPicPr>
          <p:cNvPr id="4" name="Picture 3">
            <a:extLst>
              <a:ext uri="{FF2B5EF4-FFF2-40B4-BE49-F238E27FC236}">
                <a16:creationId xmlns:a16="http://schemas.microsoft.com/office/drawing/2014/main" id="{A01EF22C-597B-0FC1-F3B6-C4A4D654D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148049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5936-3619-41D2-AE54-722FFE8D07CF}"/>
              </a:ext>
            </a:extLst>
          </p:cNvPr>
          <p:cNvSpPr>
            <a:spLocks noGrp="1"/>
          </p:cNvSpPr>
          <p:nvPr>
            <p:ph type="title"/>
          </p:nvPr>
        </p:nvSpPr>
        <p:spPr/>
        <p:txBody>
          <a:bodyPr>
            <a:normAutofit/>
          </a:bodyPr>
          <a:lstStyle/>
          <a:p>
            <a:pPr algn="ctr"/>
            <a:r>
              <a:rPr lang="en-US" sz="5400" dirty="0">
                <a:latin typeface="+mn-lt"/>
              </a:rPr>
              <a:t>Questions?</a:t>
            </a:r>
          </a:p>
        </p:txBody>
      </p:sp>
      <p:sp>
        <p:nvSpPr>
          <p:cNvPr id="3" name="Content Placeholder 2">
            <a:extLst>
              <a:ext uri="{FF2B5EF4-FFF2-40B4-BE49-F238E27FC236}">
                <a16:creationId xmlns:a16="http://schemas.microsoft.com/office/drawing/2014/main" id="{4932DA66-3040-4ECA-8DC8-385DBF2E0412}"/>
              </a:ext>
            </a:extLst>
          </p:cNvPr>
          <p:cNvSpPr>
            <a:spLocks noGrp="1"/>
          </p:cNvSpPr>
          <p:nvPr>
            <p:ph idx="1"/>
          </p:nvPr>
        </p:nvSpPr>
        <p:spPr>
          <a:xfrm>
            <a:off x="838200" y="1868557"/>
            <a:ext cx="10515600" cy="4733522"/>
          </a:xfrm>
        </p:spPr>
        <p:txBody>
          <a:bodyPr>
            <a:normAutofit fontScale="92500" lnSpcReduction="20000"/>
          </a:bodyPr>
          <a:lstStyle/>
          <a:p>
            <a:pPr marL="0" indent="0" algn="ctr">
              <a:buNone/>
            </a:pPr>
            <a:r>
              <a:rPr lang="en-US" sz="5700" dirty="0">
                <a:hlinkClick r:id="rId3"/>
              </a:rPr>
              <a:t>threecountrytrustedbroker.com</a:t>
            </a:r>
            <a:endParaRPr lang="en-US" sz="5700" dirty="0"/>
          </a:p>
          <a:p>
            <a:pPr algn="ctr"/>
            <a:endParaRPr lang="en-US" sz="5200" dirty="0"/>
          </a:p>
          <a:p>
            <a:pPr algn="ctr"/>
            <a:endParaRPr lang="en-US" sz="4400" dirty="0"/>
          </a:p>
          <a:p>
            <a:pPr algn="ctr"/>
            <a:endParaRPr lang="en-US" dirty="0"/>
          </a:p>
          <a:p>
            <a:pPr algn="ctr"/>
            <a:endParaRPr lang="en-US" dirty="0"/>
          </a:p>
          <a:p>
            <a:pPr algn="ctr"/>
            <a:endParaRPr lang="en-US" dirty="0"/>
          </a:p>
          <a:p>
            <a:pPr algn="ctr"/>
            <a:endParaRPr lang="en-US" dirty="0"/>
          </a:p>
          <a:p>
            <a:pPr marL="0" indent="0" algn="ctr">
              <a:buNone/>
            </a:pPr>
            <a:r>
              <a:rPr lang="en-US" b="1" dirty="0"/>
              <a:t>Chuck Dickey (</a:t>
            </a:r>
            <a:r>
              <a:rPr lang="en-US" b="1" dirty="0">
                <a:hlinkClick r:id="rId4"/>
              </a:rPr>
              <a:t>jcdickey@threecountrytrustedbroker.com</a:t>
            </a:r>
            <a:r>
              <a:rPr lang="en-US" b="1" dirty="0"/>
              <a:t>)</a:t>
            </a:r>
          </a:p>
          <a:p>
            <a:pPr marL="0" indent="0" algn="ctr">
              <a:buNone/>
            </a:pPr>
            <a:r>
              <a:rPr lang="en-US" b="1" dirty="0"/>
              <a:t>Valentin Uvarov (</a:t>
            </a:r>
            <a:r>
              <a:rPr lang="en-US" b="1" dirty="0">
                <a:hlinkClick r:id="rId5"/>
              </a:rPr>
              <a:t>uvarov.valent@yandex.ru</a:t>
            </a:r>
            <a:r>
              <a:rPr lang="en-US" b="1" dirty="0"/>
              <a:t>)</a:t>
            </a:r>
          </a:p>
          <a:p>
            <a:pPr marL="0" indent="0" algn="ctr">
              <a:buNone/>
            </a:pPr>
            <a:r>
              <a:rPr lang="en-US" b="1" dirty="0"/>
              <a:t>Guoyu Wang (</a:t>
            </a:r>
            <a:r>
              <a:rPr lang="en-US" b="1" dirty="0">
                <a:hlinkClick r:id="rId6"/>
              </a:rPr>
              <a:t>wangguoyu1979@126.com</a:t>
            </a:r>
            <a:r>
              <a:rPr lang="en-US" b="1" dirty="0"/>
              <a:t>)</a:t>
            </a:r>
          </a:p>
          <a:p>
            <a:pPr marL="0" indent="0" algn="ctr">
              <a:buNone/>
            </a:pPr>
            <a:endParaRPr lang="en-US" b="1" dirty="0"/>
          </a:p>
        </p:txBody>
      </p:sp>
      <p:pic>
        <p:nvPicPr>
          <p:cNvPr id="4" name="Picture 3">
            <a:extLst>
              <a:ext uri="{FF2B5EF4-FFF2-40B4-BE49-F238E27FC236}">
                <a16:creationId xmlns:a16="http://schemas.microsoft.com/office/drawing/2014/main" id="{B3067639-4B1F-4038-9B4E-2AF7BCB095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906" y="3150705"/>
            <a:ext cx="1760188" cy="1619279"/>
          </a:xfrm>
          <a:prstGeom prst="rect">
            <a:avLst/>
          </a:prstGeom>
        </p:spPr>
      </p:pic>
    </p:spTree>
    <p:extLst>
      <p:ext uri="{BB962C8B-B14F-4D97-AF65-F5344CB8AC3E}">
        <p14:creationId xmlns:p14="http://schemas.microsoft.com/office/powerpoint/2010/main" val="119480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153-735E-D630-CF65-2F8C479F20D8}"/>
              </a:ext>
            </a:extLst>
          </p:cNvPr>
          <p:cNvSpPr>
            <a:spLocks noGrp="1"/>
          </p:cNvSpPr>
          <p:nvPr>
            <p:ph type="title"/>
          </p:nvPr>
        </p:nvSpPr>
        <p:spPr/>
        <p:txBody>
          <a:bodyPr/>
          <a:lstStyle/>
          <a:p>
            <a:r>
              <a:rPr lang="en-US" dirty="0"/>
              <a:t>Orbital Debris - Our Shared Problem</a:t>
            </a:r>
          </a:p>
        </p:txBody>
      </p:sp>
      <p:sp>
        <p:nvSpPr>
          <p:cNvPr id="3" name="Content Placeholder 2">
            <a:extLst>
              <a:ext uri="{FF2B5EF4-FFF2-40B4-BE49-F238E27FC236}">
                <a16:creationId xmlns:a16="http://schemas.microsoft.com/office/drawing/2014/main" id="{31DF8891-E818-2DAA-3369-E46FCC334675}"/>
              </a:ext>
            </a:extLst>
          </p:cNvPr>
          <p:cNvSpPr>
            <a:spLocks noGrp="1"/>
          </p:cNvSpPr>
          <p:nvPr>
            <p:ph idx="1"/>
          </p:nvPr>
        </p:nvSpPr>
        <p:spPr/>
        <p:txBody>
          <a:bodyPr>
            <a:normAutofit fontScale="92500"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Humanity’s future in space is threatened by man-made debris in outer space</a:t>
            </a:r>
          </a:p>
          <a:p>
            <a:r>
              <a:rPr lang="en-US" dirty="0">
                <a:latin typeface="Calibri" panose="020F0502020204030204" pitchFamily="34" charset="0"/>
                <a:ea typeface="Calibri" panose="020F0502020204030204" pitchFamily="34" charset="0"/>
                <a:cs typeface="Times New Roman" panose="02020603050405020304" pitchFamily="18" charset="0"/>
              </a:rPr>
              <a:t>Three sizes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Small: Hundreds of millions of objects</a:t>
            </a:r>
          </a:p>
          <a:p>
            <a:pPr lvl="1"/>
            <a:r>
              <a:rPr lang="en-US" dirty="0">
                <a:latin typeface="Calibri" panose="020F0502020204030204" pitchFamily="34" charset="0"/>
                <a:ea typeface="Calibri" panose="020F0502020204030204" pitchFamily="34" charset="0"/>
                <a:cs typeface="Times New Roman" panose="02020603050405020304" pitchFamily="18" charset="0"/>
              </a:rPr>
              <a:t>Medium: Millions of objects</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Large: 36,000+ objects larger than a grapefruit</a:t>
            </a:r>
          </a:p>
          <a:p>
            <a:r>
              <a:rPr lang="en-US" dirty="0">
                <a:latin typeface="Calibri" panose="020F0502020204030204" pitchFamily="34" charset="0"/>
                <a:ea typeface="Calibri" panose="020F0502020204030204" pitchFamily="34" charset="0"/>
                <a:cs typeface="Times New Roman" panose="02020603050405020304" pitchFamily="18" charset="0"/>
              </a:rPr>
              <a:t>Most dangerous: </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Massive Derelicts” </a:t>
            </a:r>
            <a:r>
              <a:rPr lang="en-US" sz="2800" dirty="0">
                <a:effectLst/>
                <a:latin typeface="Calibri" panose="020F0502020204030204" pitchFamily="34" charset="0"/>
                <a:ea typeface="Calibri" panose="020F0502020204030204" pitchFamily="34" charset="0"/>
                <a:cs typeface="Times New Roman" panose="02020603050405020304" pitchFamily="18" charset="0"/>
              </a:rPr>
              <a:t>in Upper-LEO</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2000+ objects, 1-10 tons per object, un-maneuverable</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Owned mostly by the </a:t>
            </a:r>
            <a:r>
              <a:rPr lang="en-US" sz="2400" dirty="0">
                <a:effectLst/>
                <a:latin typeface="Calibri" panose="020F0502020204030204" pitchFamily="34" charset="0"/>
                <a:ea typeface="Calibri" panose="020F0502020204030204" pitchFamily="34" charset="0"/>
                <a:cs typeface="Times New Roman" panose="02020603050405020304" pitchFamily="18" charset="0"/>
              </a:rPr>
              <a:t>Russian Federation, </a:t>
            </a:r>
            <a:r>
              <a:rPr lang="en-US" dirty="0">
                <a:latin typeface="Calibri" panose="020F0502020204030204" pitchFamily="34" charset="0"/>
                <a:ea typeface="Calibri" panose="020F0502020204030204" pitchFamily="34" charset="0"/>
                <a:cs typeface="Times New Roman" panose="02020603050405020304" pitchFamily="18" charset="0"/>
              </a:rPr>
              <a:t>the United States of America, and China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France, Japan, India and the European Space Agency own a few</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Objects are tightly clustered in orbital shells and travel at high speeds</a:t>
            </a:r>
          </a:p>
          <a:p>
            <a:pPr lvl="1"/>
            <a:r>
              <a:rPr lang="en-US" dirty="0">
                <a:latin typeface="Calibri" panose="020F0502020204030204" pitchFamily="34" charset="0"/>
                <a:ea typeface="Calibri" panose="020F0502020204030204" pitchFamily="34" charset="0"/>
                <a:cs typeface="Times New Roman" panose="02020603050405020304" pitchFamily="18" charset="0"/>
              </a:rPr>
              <a:t>Forecast collisions (or explosions) are imminent and will be devastating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568A937-0D22-9F0D-0F07-C7CD5DE1D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406237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B07B-C6C3-CFEF-F5D6-4DADC5E44787}"/>
              </a:ext>
            </a:extLst>
          </p:cNvPr>
          <p:cNvSpPr>
            <a:spLocks noGrp="1"/>
          </p:cNvSpPr>
          <p:nvPr>
            <p:ph type="title"/>
          </p:nvPr>
        </p:nvSpPr>
        <p:spPr/>
        <p:txBody>
          <a:bodyPr/>
          <a:lstStyle/>
          <a:p>
            <a:r>
              <a:rPr lang="en-US" dirty="0"/>
              <a:t>The Case for International Cooperation</a:t>
            </a:r>
          </a:p>
        </p:txBody>
      </p:sp>
      <p:sp>
        <p:nvSpPr>
          <p:cNvPr id="3" name="Content Placeholder 2">
            <a:extLst>
              <a:ext uri="{FF2B5EF4-FFF2-40B4-BE49-F238E27FC236}">
                <a16:creationId xmlns:a16="http://schemas.microsoft.com/office/drawing/2014/main" id="{B3502520-A31A-6FD8-BD55-7E1D64C91A9C}"/>
              </a:ext>
            </a:extLst>
          </p:cNvPr>
          <p:cNvSpPr>
            <a:spLocks noGrp="1"/>
          </p:cNvSpPr>
          <p:nvPr>
            <p:ph idx="1"/>
          </p:nvPr>
        </p:nvSpPr>
        <p:spPr>
          <a:xfrm>
            <a:off x="838200" y="2395727"/>
            <a:ext cx="10515600" cy="3781235"/>
          </a:xfrm>
        </p:spPr>
        <p:txBody>
          <a:bodyPr/>
          <a:lstStyle/>
          <a:p>
            <a:r>
              <a:rPr lang="en-US" dirty="0"/>
              <a:t>Purely national programs, although beneficial and necessary, carry baggage that will inhibit timely, efficient and meaningful risk reduction</a:t>
            </a:r>
          </a:p>
          <a:p>
            <a:pPr lvl="1"/>
            <a:r>
              <a:rPr lang="en-US" dirty="0"/>
              <a:t>Domestic preferences</a:t>
            </a:r>
          </a:p>
          <a:p>
            <a:pPr lvl="1"/>
            <a:r>
              <a:rPr lang="en-US" dirty="0"/>
              <a:t>National security constraints</a:t>
            </a:r>
          </a:p>
          <a:p>
            <a:pPr lvl="1"/>
            <a:r>
              <a:rPr lang="en-US" dirty="0"/>
              <a:t>Ineffective to reduce overall statistical risk </a:t>
            </a:r>
          </a:p>
          <a:p>
            <a:r>
              <a:rPr lang="en-US" dirty="0"/>
              <a:t>Opportunity versus fault</a:t>
            </a:r>
          </a:p>
          <a:p>
            <a:r>
              <a:rPr lang="en-US" dirty="0"/>
              <a:t>Share the burden (enables economic efficiency)</a:t>
            </a:r>
          </a:p>
        </p:txBody>
      </p:sp>
      <p:pic>
        <p:nvPicPr>
          <p:cNvPr id="4" name="Picture 3">
            <a:extLst>
              <a:ext uri="{FF2B5EF4-FFF2-40B4-BE49-F238E27FC236}">
                <a16:creationId xmlns:a16="http://schemas.microsoft.com/office/drawing/2014/main" id="{3698610F-DC2A-A051-46BA-F62B4411A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106830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502-1EA0-063F-6590-9C609AFC586A}"/>
              </a:ext>
            </a:extLst>
          </p:cNvPr>
          <p:cNvSpPr>
            <a:spLocks noGrp="1"/>
          </p:cNvSpPr>
          <p:nvPr>
            <p:ph type="title"/>
          </p:nvPr>
        </p:nvSpPr>
        <p:spPr/>
        <p:txBody>
          <a:bodyPr/>
          <a:lstStyle/>
          <a:p>
            <a:r>
              <a:rPr lang="en-US" dirty="0"/>
              <a:t>Necessary Building Blocks for Cooperation</a:t>
            </a:r>
          </a:p>
        </p:txBody>
      </p:sp>
      <p:sp>
        <p:nvSpPr>
          <p:cNvPr id="3" name="Content Placeholder 2">
            <a:extLst>
              <a:ext uri="{FF2B5EF4-FFF2-40B4-BE49-F238E27FC236}">
                <a16:creationId xmlns:a16="http://schemas.microsoft.com/office/drawing/2014/main" id="{1AB54AB7-A1A3-834F-EFF4-2FBBB517FA1A}"/>
              </a:ext>
            </a:extLst>
          </p:cNvPr>
          <p:cNvSpPr>
            <a:spLocks noGrp="1"/>
          </p:cNvSpPr>
          <p:nvPr>
            <p:ph idx="1"/>
          </p:nvPr>
        </p:nvSpPr>
        <p:spPr>
          <a:xfrm>
            <a:off x="838200" y="2926080"/>
            <a:ext cx="10515600" cy="3250882"/>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 path to cooperative remediation of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Massive Derelicts </a:t>
            </a:r>
            <a:r>
              <a:rPr lang="en-US" sz="2800" dirty="0">
                <a:effectLst/>
                <a:latin typeface="Calibri" panose="020F0502020204030204" pitchFamily="34" charset="0"/>
                <a:ea typeface="Calibri" panose="020F0502020204030204" pitchFamily="34" charset="0"/>
                <a:cs typeface="Times New Roman" panose="02020603050405020304" pitchFamily="18" charset="0"/>
              </a:rPr>
              <a:t>must include:</a:t>
            </a:r>
          </a:p>
          <a:p>
            <a:pPr lvl="1"/>
            <a:r>
              <a:rPr lang="en-US" sz="2400" dirty="0">
                <a:latin typeface="Calibri" panose="020F0502020204030204" pitchFamily="34" charset="0"/>
                <a:ea typeface="Calibri" panose="020F0502020204030204" pitchFamily="34" charset="0"/>
                <a:cs typeface="Times New Roman" panose="02020603050405020304" pitchFamily="18" charset="0"/>
              </a:rPr>
              <a:t>Agreement on a framework for cooperation</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Principles of Cooperation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Planning Process and Timeline</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Performing the Work – remediation mission business model</a:t>
            </a:r>
            <a:endParaRPr lang="en-US" dirty="0"/>
          </a:p>
        </p:txBody>
      </p:sp>
      <p:pic>
        <p:nvPicPr>
          <p:cNvPr id="4" name="Picture 3">
            <a:extLst>
              <a:ext uri="{FF2B5EF4-FFF2-40B4-BE49-F238E27FC236}">
                <a16:creationId xmlns:a16="http://schemas.microsoft.com/office/drawing/2014/main" id="{67D8F056-34D4-E73E-053D-67012390F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271432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48D2-CFA6-958F-DC4B-C7C1977E02D2}"/>
              </a:ext>
            </a:extLst>
          </p:cNvPr>
          <p:cNvSpPr>
            <a:spLocks noGrp="1"/>
          </p:cNvSpPr>
          <p:nvPr>
            <p:ph type="title"/>
          </p:nvPr>
        </p:nvSpPr>
        <p:spPr/>
        <p:txBody>
          <a:bodyPr/>
          <a:lstStyle/>
          <a:p>
            <a:r>
              <a:rPr lang="en-US" dirty="0"/>
              <a:t>Cooperative Structure</a:t>
            </a:r>
          </a:p>
        </p:txBody>
      </p:sp>
      <p:sp>
        <p:nvSpPr>
          <p:cNvPr id="3" name="Content Placeholder 2">
            <a:extLst>
              <a:ext uri="{FF2B5EF4-FFF2-40B4-BE49-F238E27FC236}">
                <a16:creationId xmlns:a16="http://schemas.microsoft.com/office/drawing/2014/main" id="{4A3E7B4E-F88C-F71C-C3AE-C1FBA046FF5B}"/>
              </a:ext>
            </a:extLst>
          </p:cNvPr>
          <p:cNvSpPr>
            <a:spLocks noGrp="1"/>
          </p:cNvSpPr>
          <p:nvPr>
            <p:ph idx="1"/>
          </p:nvPr>
        </p:nvSpPr>
        <p:spPr/>
        <p:txBody>
          <a:bodyPr>
            <a:normAutofit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Alternative Frameworks </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UN-based arrangement (multilateral)</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Government to government agreements (bilateral)</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Public - Intergovernmental organization (IGO)</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Private-Public - Nongovernmental organization (NGO)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Private-Public International NGO (INGO): The surest path to timely cooperative remediation</a:t>
            </a:r>
          </a:p>
          <a:p>
            <a:pPr lvl="1"/>
            <a:r>
              <a:rPr lang="en-US" sz="2400" dirty="0">
                <a:latin typeface="Calibri" panose="020F0502020204030204" pitchFamily="34" charset="0"/>
                <a:ea typeface="Calibri" panose="020F0502020204030204" pitchFamily="34" charset="0"/>
                <a:cs typeface="Times New Roman" panose="02020603050405020304" pitchFamily="18" charset="0"/>
              </a:rPr>
              <a:t>Non-political (neutral)</a:t>
            </a:r>
          </a:p>
          <a:p>
            <a:pPr lvl="1"/>
            <a:r>
              <a:rPr lang="en-US" sz="2400" dirty="0">
                <a:latin typeface="Calibri" panose="020F0502020204030204" pitchFamily="34" charset="0"/>
                <a:ea typeface="Calibri" panose="020F0502020204030204" pitchFamily="34" charset="0"/>
                <a:cs typeface="Times New Roman" panose="02020603050405020304" pitchFamily="18" charset="0"/>
              </a:rPr>
              <a:t>Low cost, streamlined, t</a:t>
            </a:r>
            <a:r>
              <a:rPr lang="en-US" sz="2400" dirty="0">
                <a:effectLst/>
                <a:latin typeface="Calibri" panose="020F0502020204030204" pitchFamily="34" charset="0"/>
                <a:ea typeface="Calibri" panose="020F0502020204030204" pitchFamily="34" charset="0"/>
                <a:cs typeface="Times New Roman" panose="02020603050405020304" pitchFamily="18" charset="0"/>
              </a:rPr>
              <a:t>ransparent</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Enables economies of scale (efficient)</a:t>
            </a:r>
          </a:p>
          <a:p>
            <a:pPr lvl="1"/>
            <a:r>
              <a:rPr lang="en-US" sz="2400" dirty="0">
                <a:latin typeface="Calibri" panose="020F0502020204030204" pitchFamily="34" charset="0"/>
                <a:ea typeface="Calibri" panose="020F0502020204030204" pitchFamily="34" charset="0"/>
                <a:cs typeface="Times New Roman" panose="02020603050405020304" pitchFamily="18" charset="0"/>
              </a:rPr>
              <a:t>No changes to international law required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8A3FB0A-F3CB-9D82-DABF-F51B9E2A9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28328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1796-7812-559C-C073-3331A3625414}"/>
              </a:ext>
            </a:extLst>
          </p:cNvPr>
          <p:cNvSpPr>
            <a:spLocks noGrp="1"/>
          </p:cNvSpPr>
          <p:nvPr>
            <p:ph type="title"/>
          </p:nvPr>
        </p:nvSpPr>
        <p:spPr/>
        <p:txBody>
          <a:bodyPr/>
          <a:lstStyle/>
          <a:p>
            <a:r>
              <a:rPr lang="en-US" dirty="0"/>
              <a:t>Necessary Principles of Cooperation</a:t>
            </a:r>
          </a:p>
        </p:txBody>
      </p:sp>
      <p:sp>
        <p:nvSpPr>
          <p:cNvPr id="3" name="Content Placeholder 2">
            <a:extLst>
              <a:ext uri="{FF2B5EF4-FFF2-40B4-BE49-F238E27FC236}">
                <a16:creationId xmlns:a16="http://schemas.microsoft.com/office/drawing/2014/main" id="{DED51843-65EE-E302-36F6-BB6C068E8407}"/>
              </a:ext>
            </a:extLst>
          </p:cNvPr>
          <p:cNvSpPr>
            <a:spLocks noGrp="1"/>
          </p:cNvSpPr>
          <p:nvPr>
            <p:ph idx="1"/>
          </p:nvPr>
        </p:nvSpPr>
        <p:spPr>
          <a:xfrm>
            <a:off x="838200" y="2148839"/>
            <a:ext cx="10515600" cy="4028123"/>
          </a:xfrm>
        </p:spPr>
        <p:txBody>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Cost, risk and information sharing during planning and remediation missions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Legal consent</a:t>
            </a:r>
          </a:p>
          <a:p>
            <a:r>
              <a:rPr lang="en-US" sz="2800" dirty="0">
                <a:latin typeface="Calibri" panose="020F0502020204030204" pitchFamily="34" charset="0"/>
                <a:ea typeface="Calibri" panose="020F0502020204030204" pitchFamily="34" charset="0"/>
                <a:cs typeface="Times New Roman" panose="02020603050405020304" pitchFamily="18" charset="0"/>
              </a:rPr>
              <a:t>Object selection methodology</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Procurement plan</a:t>
            </a:r>
          </a:p>
          <a:p>
            <a:r>
              <a:rPr lang="en-US" sz="2800" dirty="0">
                <a:latin typeface="Calibri" panose="020F0502020204030204" pitchFamily="34" charset="0"/>
                <a:ea typeface="Calibri" panose="020F0502020204030204" pitchFamily="34" charset="0"/>
                <a:cs typeface="Times New Roman" panose="02020603050405020304" pitchFamily="18" charset="0"/>
              </a:rPr>
              <a:t>Dispute resolution mechanisms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Protection of sovereign prerogatives</a:t>
            </a:r>
            <a:endParaRPr lang="en-US" sz="2400" dirty="0"/>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6BCFD41-4133-1175-9FEC-5405A10B4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199575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C9B4-914B-D366-8021-316F25647D53}"/>
              </a:ext>
            </a:extLst>
          </p:cNvPr>
          <p:cNvSpPr>
            <a:spLocks noGrp="1"/>
          </p:cNvSpPr>
          <p:nvPr>
            <p:ph type="title"/>
          </p:nvPr>
        </p:nvSpPr>
        <p:spPr/>
        <p:txBody>
          <a:bodyPr/>
          <a:lstStyle/>
          <a:p>
            <a:r>
              <a:rPr lang="en-US" dirty="0"/>
              <a:t>Necessary Planning Process and Timeline</a:t>
            </a:r>
          </a:p>
        </p:txBody>
      </p:sp>
      <p:sp>
        <p:nvSpPr>
          <p:cNvPr id="3" name="Content Placeholder 2">
            <a:extLst>
              <a:ext uri="{FF2B5EF4-FFF2-40B4-BE49-F238E27FC236}">
                <a16:creationId xmlns:a16="http://schemas.microsoft.com/office/drawing/2014/main" id="{3C9CB73A-3231-6FE2-F081-2E22022EE04D}"/>
              </a:ext>
            </a:extLst>
          </p:cNvPr>
          <p:cNvSpPr>
            <a:spLocks noGrp="1"/>
          </p:cNvSpPr>
          <p:nvPr>
            <p:ph idx="1"/>
          </p:nvPr>
        </p:nvSpPr>
        <p:spPr/>
        <p:txBody>
          <a:bodyPr>
            <a:normAutofit fontScale="925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Phase 1 – Negotiation of structural agreements including Principles of Cooperation (one year or more)</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Phase 2 – Identifying and selecting initial objects for remediation consideration (one year or less)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Phase 3 – Development of contracting process, documents seeking proposals for remediation, evaluation of proposals, negotiation and award of mission contracts (one year or more)</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Phase 4 – Performance of initial remediation mission (one year or more)</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Phase 5 – Follow-on missions sufficient to provide meaningful risk reduction (several years)</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8C5EEBC-F467-795D-649E-DE5D2A9FC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298283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5C55-CE1F-B900-C3EA-FBE45BDFFC79}"/>
              </a:ext>
            </a:extLst>
          </p:cNvPr>
          <p:cNvSpPr>
            <a:spLocks noGrp="1"/>
          </p:cNvSpPr>
          <p:nvPr>
            <p:ph type="title"/>
          </p:nvPr>
        </p:nvSpPr>
        <p:spPr/>
        <p:txBody>
          <a:bodyPr/>
          <a:lstStyle/>
          <a:p>
            <a:r>
              <a:rPr lang="en-US" dirty="0"/>
              <a:t>Performing the Work – Remediation Model</a:t>
            </a:r>
          </a:p>
        </p:txBody>
      </p:sp>
      <p:sp>
        <p:nvSpPr>
          <p:cNvPr id="3" name="Content Placeholder 2">
            <a:extLst>
              <a:ext uri="{FF2B5EF4-FFF2-40B4-BE49-F238E27FC236}">
                <a16:creationId xmlns:a16="http://schemas.microsoft.com/office/drawing/2014/main" id="{034CC5C5-6AC9-7B52-F0FE-0F117BF01A27}"/>
              </a:ext>
            </a:extLst>
          </p:cNvPr>
          <p:cNvSpPr>
            <a:spLocks noGrp="1"/>
          </p:cNvSpPr>
          <p:nvPr>
            <p:ph idx="1"/>
          </p:nvPr>
        </p:nvSpPr>
        <p:spPr/>
        <p:txBody>
          <a:bodyPr>
            <a:normAutofit fontScale="92500" lnSpcReduction="10000"/>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TCTB’s public-private INGO model facilitates cooperation among governments through its single-issue focus</a:t>
            </a:r>
          </a:p>
          <a:p>
            <a:r>
              <a:rPr lang="en-US" sz="2800" dirty="0">
                <a:latin typeface="Calibri" panose="020F0502020204030204" pitchFamily="34" charset="0"/>
                <a:ea typeface="Calibri" panose="020F0502020204030204" pitchFamily="34" charset="0"/>
                <a:cs typeface="Times New Roman" panose="02020603050405020304" pitchFamily="18" charset="0"/>
              </a:rPr>
              <a:t>TCTB’s neutral, multi-jurisdictional structure ensures confidentiality, transparency and trust</a:t>
            </a:r>
          </a:p>
          <a:p>
            <a:r>
              <a:rPr lang="en-US" sz="2800" dirty="0">
                <a:latin typeface="Calibri" panose="020F0502020204030204" pitchFamily="34" charset="0"/>
                <a:ea typeface="Calibri" panose="020F0502020204030204" pitchFamily="34" charset="0"/>
                <a:cs typeface="Times New Roman" panose="02020603050405020304" pitchFamily="18" charset="0"/>
              </a:rPr>
              <a:t>TCTB’s model enables efficiency</a:t>
            </a:r>
          </a:p>
          <a:p>
            <a:r>
              <a:rPr lang="en-US" sz="2800" dirty="0">
                <a:latin typeface="Calibri" panose="020F0502020204030204" pitchFamily="34" charset="0"/>
                <a:ea typeface="Calibri" panose="020F0502020204030204" pitchFamily="34" charset="0"/>
                <a:cs typeface="Times New Roman" panose="02020603050405020304" pitchFamily="18" charset="0"/>
              </a:rPr>
              <a:t>TCTB’s path is streamlined to meet the urgent need</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Examples of similar NGOs include the Red Cross (shared objective of humanitarian aid), and international mediation for cross-border disputes (shared respect for rule of law)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More information about TCTB’s novel path to remediation can be found at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threecountrytrustedbroker.com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2373E62-2155-E0B0-5E30-D713C2740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303057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C5F35-4FB1-E13A-76B0-415D9E50464F}"/>
              </a:ext>
            </a:extLst>
          </p:cNvPr>
          <p:cNvPicPr>
            <a:picLocks noChangeAspect="1"/>
          </p:cNvPicPr>
          <p:nvPr/>
        </p:nvPicPr>
        <p:blipFill>
          <a:blip r:embed="rId3"/>
          <a:stretch>
            <a:fillRect/>
          </a:stretch>
        </p:blipFill>
        <p:spPr>
          <a:xfrm>
            <a:off x="2209800" y="262873"/>
            <a:ext cx="7772400" cy="6759139"/>
          </a:xfrm>
          <a:prstGeom prst="rect">
            <a:avLst/>
          </a:prstGeom>
        </p:spPr>
      </p:pic>
      <p:pic>
        <p:nvPicPr>
          <p:cNvPr id="2" name="Picture 1">
            <a:extLst>
              <a:ext uri="{FF2B5EF4-FFF2-40B4-BE49-F238E27FC236}">
                <a16:creationId xmlns:a16="http://schemas.microsoft.com/office/drawing/2014/main" id="{85D2072D-F948-56ED-8284-1112FFB96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50" y="230188"/>
            <a:ext cx="790253" cy="744560"/>
          </a:xfrm>
          <a:prstGeom prst="rect">
            <a:avLst/>
          </a:prstGeom>
        </p:spPr>
      </p:pic>
    </p:spTree>
    <p:extLst>
      <p:ext uri="{BB962C8B-B14F-4D97-AF65-F5344CB8AC3E}">
        <p14:creationId xmlns:p14="http://schemas.microsoft.com/office/powerpoint/2010/main" val="2461078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1854</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United Nations Committee on the Peaceful Uses of Outer Space, 66th Session, June 6, 2023  Technical Presentation “TCTB: Facilitating Cooperative Remediation of Massive Derelicts” </vt:lpstr>
      <vt:lpstr>Orbital Debris - Our Shared Problem</vt:lpstr>
      <vt:lpstr>The Case for International Cooperation</vt:lpstr>
      <vt:lpstr>Necessary Building Blocks for Cooperation</vt:lpstr>
      <vt:lpstr>Cooperative Structure</vt:lpstr>
      <vt:lpstr>Necessary Principles of Cooperation</vt:lpstr>
      <vt:lpstr>Necessary Planning Process and Timeline</vt:lpstr>
      <vt:lpstr>Performing the Work – Remediation Model</vt:lpstr>
      <vt:lpstr>PowerPoint Presentation</vt:lpstr>
      <vt:lpstr>PowerPoint Presentation</vt:lpstr>
      <vt:lpstr>TCTB Advantages and Limitations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UNCOPUOS Presentation TCTB June 6, 2023</dc:title>
  <dc:creator>Chuck Dickey</dc:creator>
  <cp:lastModifiedBy>Chuck Dickey</cp:lastModifiedBy>
  <cp:revision>147</cp:revision>
  <dcterms:created xsi:type="dcterms:W3CDTF">2023-05-26T20:16:19Z</dcterms:created>
  <dcterms:modified xsi:type="dcterms:W3CDTF">2023-06-03T14:16:09Z</dcterms:modified>
</cp:coreProperties>
</file>